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318" r:id="rId3"/>
    <p:sldId id="332" r:id="rId4"/>
    <p:sldId id="333" r:id="rId5"/>
    <p:sldId id="320" r:id="rId6"/>
    <p:sldId id="322" r:id="rId7"/>
    <p:sldId id="323" r:id="rId8"/>
    <p:sldId id="324" r:id="rId9"/>
    <p:sldId id="331" r:id="rId10"/>
    <p:sldId id="334" r:id="rId11"/>
    <p:sldId id="335" r:id="rId12"/>
    <p:sldId id="338" r:id="rId13"/>
    <p:sldId id="336" r:id="rId14"/>
    <p:sldId id="341" r:id="rId15"/>
    <p:sldId id="337" r:id="rId16"/>
    <p:sldId id="340" r:id="rId17"/>
    <p:sldId id="339" r:id="rId18"/>
    <p:sldId id="343" r:id="rId19"/>
    <p:sldId id="342" r:id="rId20"/>
    <p:sldId id="345" r:id="rId21"/>
    <p:sldId id="344" r:id="rId22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C32"/>
    <a:srgbClr val="E3F3D1"/>
    <a:srgbClr val="CAE8AA"/>
    <a:srgbClr val="6699FF"/>
    <a:srgbClr val="71C2FF"/>
    <a:srgbClr val="86A0EA"/>
    <a:srgbClr val="CC99FF"/>
    <a:srgbClr val="43CEFF"/>
    <a:srgbClr val="9954CC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09" autoAdjust="0"/>
  </p:normalViewPr>
  <p:slideViewPr>
    <p:cSldViewPr>
      <p:cViewPr varScale="1">
        <p:scale>
          <a:sx n="130" d="100"/>
          <a:sy n="130" d="100"/>
        </p:scale>
        <p:origin x="144" y="10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01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4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5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5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8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2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3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3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4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rgbClr val="00B050"/>
          </a:fgClr>
          <a:bgClr>
            <a:srgbClr val="E3F3D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142F-7CAE-4798-86AB-0C53A0E10441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  <p:pic>
        <p:nvPicPr>
          <p:cNvPr id="19" name="Picture 2" descr="http://k.foto.radikal.ru/0701/ad2d67637c35.jpg"/>
          <p:cNvPicPr>
            <a:picLocks noChangeAspect="1" noChangeArrowheads="1"/>
          </p:cNvPicPr>
          <p:nvPr userDrawn="1"/>
        </p:nvPicPr>
        <p:blipFill rotWithShape="1"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1476" r="1343" b="1592"/>
          <a:stretch/>
        </p:blipFill>
        <p:spPr bwMode="auto">
          <a:xfrm>
            <a:off x="-108520" y="-22820"/>
            <a:ext cx="9289033" cy="5832648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 userDrawn="1"/>
        </p:nvSpPr>
        <p:spPr>
          <a:xfrm>
            <a:off x="142140" y="53057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7ABC32"/>
                </a:solidFill>
                <a:latin typeface="Monotype Corsiva" pitchFamily="66" charset="0"/>
              </a:rPr>
              <a:t>Никифорова Н.В.</a:t>
            </a:r>
          </a:p>
        </p:txBody>
      </p:sp>
    </p:spTree>
    <p:extLst>
      <p:ext uri="{BB962C8B-B14F-4D97-AF65-F5344CB8AC3E}">
        <p14:creationId xmlns:p14="http://schemas.microsoft.com/office/powerpoint/2010/main" val="395304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9312" y="0"/>
            <a:ext cx="8229600" cy="9525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Звонок в дверь.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7864" y="1705372"/>
            <a:ext cx="5112568" cy="400962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3400" dirty="0">
                <a:latin typeface="Comic Sans MS" pitchFamily="66" charset="0"/>
              </a:rPr>
              <a:t>Если позвонил звонок,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3400" dirty="0">
                <a:latin typeface="Comic Sans MS" pitchFamily="66" charset="0"/>
              </a:rPr>
              <a:t>Посмотри сперва в глазок,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3400" dirty="0">
                <a:latin typeface="Comic Sans MS" pitchFamily="66" charset="0"/>
              </a:rPr>
              <a:t>В гости </a:t>
            </a:r>
            <a:r>
              <a:rPr lang="ru-RU" sz="3300" dirty="0">
                <a:latin typeface="Comic Sans MS" pitchFamily="66" charset="0"/>
              </a:rPr>
              <a:t>кто</a:t>
            </a:r>
            <a:r>
              <a:rPr lang="ru-RU" sz="3400" dirty="0">
                <a:latin typeface="Comic Sans MS" pitchFamily="66" charset="0"/>
              </a:rPr>
              <a:t> пришел, узнай,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3400" dirty="0">
                <a:latin typeface="Comic Sans MS" pitchFamily="66" charset="0"/>
              </a:rPr>
              <a:t>Но </a:t>
            </a:r>
            <a:r>
              <a:rPr lang="ru-RU" sz="3400" b="1" dirty="0">
                <a:solidFill>
                  <a:srgbClr val="FF0000"/>
                </a:solidFill>
                <a:latin typeface="Comic Sans MS" pitchFamily="66" charset="0"/>
              </a:rPr>
              <a:t>чужим - не открывай!</a:t>
            </a:r>
          </a:p>
          <a:p>
            <a:pPr marL="0" indent="0">
              <a:buNone/>
            </a:pPr>
            <a:r>
              <a:rPr lang="ru-RU" sz="3400" dirty="0">
                <a:latin typeface="Comic Sans MS" pitchFamily="66" charset="0"/>
              </a:rPr>
              <a:t>Если нет глазка, тогда: </a:t>
            </a:r>
          </a:p>
          <a:p>
            <a:pPr marL="0" indent="0">
              <a:buNone/>
            </a:pPr>
            <a:r>
              <a:rPr lang="ru-RU" sz="3400" b="1" dirty="0">
                <a:solidFill>
                  <a:srgbClr val="FF0000"/>
                </a:solidFill>
                <a:latin typeface="Comic Sans MS" pitchFamily="66" charset="0"/>
              </a:rPr>
              <a:t>«Кто же там?» - спроси  всегда</a:t>
            </a:r>
            <a:r>
              <a:rPr lang="ru-RU" sz="3400" dirty="0">
                <a:latin typeface="Comic Sans MS" pitchFamily="66" charset="0"/>
              </a:rPr>
              <a:t>,</a:t>
            </a:r>
          </a:p>
          <a:p>
            <a:pPr marL="0" indent="0">
              <a:buNone/>
            </a:pPr>
            <a:r>
              <a:rPr lang="en-US" sz="3400" dirty="0">
                <a:latin typeface="Comic Sans MS" pitchFamily="66" charset="0"/>
              </a:rPr>
              <a:t>А </a:t>
            </a:r>
            <a:r>
              <a:rPr lang="en-US" sz="3400" dirty="0" err="1">
                <a:latin typeface="Comic Sans MS" pitchFamily="66" charset="0"/>
              </a:rPr>
              <a:t>не</a:t>
            </a:r>
            <a:r>
              <a:rPr lang="en-US" sz="3400" dirty="0">
                <a:latin typeface="Comic Sans MS" pitchFamily="66" charset="0"/>
              </a:rPr>
              <a:t> </a:t>
            </a:r>
            <a:r>
              <a:rPr lang="en-US" sz="3400" dirty="0" err="1">
                <a:latin typeface="Comic Sans MS" pitchFamily="66" charset="0"/>
              </a:rPr>
              <a:t>станут</a:t>
            </a:r>
            <a:r>
              <a:rPr lang="en-US" sz="3400" dirty="0">
                <a:latin typeface="Comic Sans MS" pitchFamily="66" charset="0"/>
              </a:rPr>
              <a:t> </a:t>
            </a:r>
            <a:r>
              <a:rPr lang="en-US" sz="3400" dirty="0" err="1">
                <a:latin typeface="Comic Sans MS" pitchFamily="66" charset="0"/>
              </a:rPr>
              <a:t>отвечать</a:t>
            </a:r>
            <a:r>
              <a:rPr lang="en-US" sz="3400" dirty="0">
                <a:latin typeface="Comic Sans MS" pitchFamily="66" charset="0"/>
              </a:rPr>
              <a:t> –</a:t>
            </a:r>
          </a:p>
          <a:p>
            <a:pPr marL="0" indent="0">
              <a:buNone/>
            </a:pPr>
            <a:r>
              <a:rPr lang="en-US" sz="3400" dirty="0" err="1">
                <a:latin typeface="Comic Sans MS" pitchFamily="66" charset="0"/>
              </a:rPr>
              <a:t>Дверь</a:t>
            </a:r>
            <a:r>
              <a:rPr lang="en-US" sz="3400" dirty="0">
                <a:latin typeface="Comic Sans MS" pitchFamily="66" charset="0"/>
              </a:rPr>
              <a:t> </a:t>
            </a:r>
            <a:r>
              <a:rPr lang="en-US" sz="3400" dirty="0" err="1">
                <a:latin typeface="Comic Sans MS" pitchFamily="66" charset="0"/>
              </a:rPr>
              <a:t>не</a:t>
            </a:r>
            <a:r>
              <a:rPr lang="en-US" sz="3400" dirty="0">
                <a:latin typeface="Comic Sans MS" pitchFamily="66" charset="0"/>
              </a:rPr>
              <a:t> </a:t>
            </a:r>
            <a:r>
              <a:rPr lang="en-US" sz="3400" dirty="0" err="1">
                <a:latin typeface="Comic Sans MS" pitchFamily="66" charset="0"/>
              </a:rPr>
              <a:t>надо</a:t>
            </a:r>
            <a:r>
              <a:rPr lang="en-US" sz="3400" dirty="0">
                <a:latin typeface="Comic Sans MS" pitchFamily="66" charset="0"/>
              </a:rPr>
              <a:t> </a:t>
            </a:r>
            <a:r>
              <a:rPr lang="en-US" sz="3400" dirty="0" err="1">
                <a:latin typeface="Comic Sans MS" pitchFamily="66" charset="0"/>
              </a:rPr>
              <a:t>открывать</a:t>
            </a:r>
            <a:r>
              <a:rPr lang="en-US" sz="3400" dirty="0">
                <a:latin typeface="Comic Sans MS" pitchFamily="66" charset="0"/>
              </a:rPr>
              <a:t>!</a:t>
            </a:r>
            <a:endParaRPr lang="ru-RU" sz="3400" dirty="0"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7812" y="697260"/>
            <a:ext cx="875912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atin typeface="Comic Sans MS" pitchFamily="66" charset="0"/>
              </a:rPr>
              <a:t>Ты дома один. Раздаётся звонок в дверь.</a:t>
            </a:r>
          </a:p>
          <a:p>
            <a:pPr algn="ctr"/>
            <a:r>
              <a:rPr lang="ru-RU" sz="3200" b="1" dirty="0">
                <a:latin typeface="Comic Sans MS" pitchFamily="66" charset="0"/>
              </a:rPr>
              <a:t>Как ты поступишь?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9157" y="1759802"/>
            <a:ext cx="2899421" cy="3761994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2059" y="246048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картинку</a:t>
            </a:r>
          </a:p>
        </p:txBody>
      </p:sp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97648" y="523376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86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3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2"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  <p:bldP spid="7175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6644" y="-94828"/>
            <a:ext cx="8229600" cy="9525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 звонит телефон.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625252"/>
            <a:ext cx="8771614" cy="1079500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b="1" dirty="0">
                <a:latin typeface="Comic Sans MS" pitchFamily="66" charset="0"/>
              </a:rPr>
              <a:t>Ты один дома. Что следует ответить на телефонный звонок с вопросом , дома ли родители?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563888" y="2196068"/>
            <a:ext cx="558678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800" b="1" dirty="0">
                <a:latin typeface="Comic Sans MS" pitchFamily="66" charset="0"/>
              </a:rPr>
              <a:t>Если телефон звонит, </a:t>
            </a:r>
          </a:p>
          <a:p>
            <a:r>
              <a:rPr lang="ru-RU" sz="2800" b="1" dirty="0">
                <a:latin typeface="Comic Sans MS" pitchFamily="66" charset="0"/>
              </a:rPr>
              <a:t>Кто-то в трубку говорит:</a:t>
            </a:r>
          </a:p>
          <a:p>
            <a:r>
              <a:rPr lang="ru-RU" sz="2800" b="1" dirty="0">
                <a:latin typeface="Comic Sans MS" pitchFamily="66" charset="0"/>
              </a:rPr>
              <a:t>-И куда же я попал?       </a:t>
            </a:r>
          </a:p>
          <a:p>
            <a:r>
              <a:rPr lang="ru-RU" sz="2800" b="1" dirty="0">
                <a:latin typeface="Comic Sans MS" pitchFamily="66" charset="0"/>
              </a:rPr>
              <a:t>Номер я какой набрал?  </a:t>
            </a:r>
          </a:p>
          <a:p>
            <a:r>
              <a:rPr lang="ru-RU" sz="2800" b="1" dirty="0">
                <a:latin typeface="Comic Sans MS" pitchFamily="66" charset="0"/>
              </a:rPr>
              <a:t>Как тебя зовут, малыш? </a:t>
            </a:r>
          </a:p>
          <a:p>
            <a:r>
              <a:rPr lang="ru-RU" sz="2800" b="1" dirty="0">
                <a:latin typeface="Comic Sans MS" pitchFamily="66" charset="0"/>
              </a:rPr>
              <a:t>Дома с кем сейчас сидишь?-</a:t>
            </a:r>
            <a:r>
              <a:rPr lang="ru-RU" sz="28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229" y="1705372"/>
            <a:ext cx="2971258" cy="3816424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9512" y="193204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картинку</a:t>
            </a:r>
          </a:p>
        </p:txBody>
      </p:sp>
      <p:sp>
        <p:nvSpPr>
          <p:cNvPr id="11" name="Стрелка вправо с вырезом 10">
            <a:hlinkClick r:id="" action="ppaction://hlinkshowjump?jump=nextslide"/>
          </p:cNvPr>
          <p:cNvSpPr/>
          <p:nvPr/>
        </p:nvSpPr>
        <p:spPr>
          <a:xfrm>
            <a:off x="8297648" y="523376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04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P spid="9225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6644" y="-94828"/>
            <a:ext cx="8229600" cy="9525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 звонит телефон.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4013828" y="841276"/>
            <a:ext cx="4790094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800" b="1" dirty="0">
                <a:latin typeface="Comic Sans MS" pitchFamily="66" charset="0"/>
              </a:rPr>
              <a:t>Ничего не отвечай,</a:t>
            </a:r>
          </a:p>
          <a:p>
            <a:r>
              <a:rPr lang="ru-RU" sz="2800" b="1" dirty="0">
                <a:latin typeface="Comic Sans MS" pitchFamily="66" charset="0"/>
              </a:rPr>
              <a:t>Просто маму подзывай!</a:t>
            </a:r>
          </a:p>
          <a:p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Если взрослых дома нет,</a:t>
            </a:r>
          </a:p>
          <a:p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Не веди 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ни </a:t>
            </a: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с кем бесед</a:t>
            </a:r>
            <a:r>
              <a:rPr lang="ru-RU" sz="2800" b="1" dirty="0">
                <a:latin typeface="Comic Sans MS" pitchFamily="66" charset="0"/>
              </a:rPr>
              <a:t>,</a:t>
            </a:r>
            <a:endParaRPr lang="en-US" sz="2800" b="1" dirty="0">
              <a:latin typeface="Comic Sans MS" pitchFamily="66" charset="0"/>
            </a:endParaRPr>
          </a:p>
          <a:p>
            <a:r>
              <a:rPr lang="en-US" sz="2800" b="1" dirty="0">
                <a:latin typeface="Comic Sans MS" pitchFamily="66" charset="0"/>
              </a:rPr>
              <a:t>«</a:t>
            </a:r>
            <a:r>
              <a:rPr lang="en-US" sz="2800" b="1" dirty="0" err="1">
                <a:latin typeface="Comic Sans MS" pitchFamily="66" charset="0"/>
              </a:rPr>
              <a:t>До</a:t>
            </a: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800" b="1" dirty="0" err="1">
                <a:latin typeface="Comic Sans MS" pitchFamily="66" charset="0"/>
              </a:rPr>
              <a:t>свидания</a:t>
            </a:r>
            <a:r>
              <a:rPr lang="en-US" sz="2800" b="1" dirty="0">
                <a:latin typeface="Comic Sans MS" pitchFamily="66" charset="0"/>
              </a:rPr>
              <a:t>!» - </a:t>
            </a:r>
            <a:r>
              <a:rPr lang="en-US" sz="2800" b="1" dirty="0" err="1">
                <a:latin typeface="Comic Sans MS" pitchFamily="66" charset="0"/>
              </a:rPr>
              <a:t>скажи</a:t>
            </a:r>
            <a:r>
              <a:rPr lang="en-US" sz="2800" b="1" dirty="0">
                <a:latin typeface="Comic Sans MS" pitchFamily="66" charset="0"/>
              </a:rPr>
              <a:t>,</a:t>
            </a:r>
          </a:p>
          <a:p>
            <a:r>
              <a:rPr lang="en-US" sz="2800" b="1" dirty="0" err="1">
                <a:latin typeface="Comic Sans MS" pitchFamily="66" charset="0"/>
              </a:rPr>
              <a:t>Быстро</a:t>
            </a: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800" b="1" dirty="0" err="1">
                <a:latin typeface="Comic Sans MS" pitchFamily="66" charset="0"/>
              </a:rPr>
              <a:t>трубку</a:t>
            </a: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800" b="1" dirty="0" err="1">
                <a:latin typeface="Comic Sans MS" pitchFamily="66" charset="0"/>
              </a:rPr>
              <a:t>положи</a:t>
            </a:r>
            <a:r>
              <a:rPr lang="en-US" sz="2800" b="1" dirty="0">
                <a:latin typeface="Comic Sans MS" pitchFamily="66" charset="0"/>
              </a:rPr>
              <a:t>!</a:t>
            </a: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2050" name="Picture 2" descr="https://ds03.infourok.ru/uploads/ex/0cd3/00056402-a9858234/1/img1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5367" y="2397396"/>
            <a:ext cx="3672408" cy="3124400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с вырезом 9">
            <a:hlinkClick r:id="" action="ppaction://hlinkshowjump?jump=nextslide"/>
          </p:cNvPr>
          <p:cNvSpPr/>
          <p:nvPr/>
        </p:nvSpPr>
        <p:spPr>
          <a:xfrm>
            <a:off x="8297648" y="523376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09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7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gdz-online.ws/22092017dfjksflpp5/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9" t="62800" r="12868" b="20757"/>
          <a:stretch/>
        </p:blipFill>
        <p:spPr bwMode="auto">
          <a:xfrm>
            <a:off x="2968899" y="1942883"/>
            <a:ext cx="2608760" cy="2049203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32" b="53586"/>
          <a:stretch/>
        </p:blipFill>
        <p:spPr bwMode="auto">
          <a:xfrm>
            <a:off x="185619" y="1993404"/>
            <a:ext cx="2581275" cy="1948163"/>
          </a:xfrm>
          <a:prstGeom prst="rect">
            <a:avLst/>
          </a:prstGeom>
          <a:noFill/>
          <a:ln w="28575">
            <a:solidFill>
              <a:srgbClr val="7ABC3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49"/>
          <a:stretch/>
        </p:blipFill>
        <p:spPr bwMode="auto">
          <a:xfrm>
            <a:off x="5981669" y="1916841"/>
            <a:ext cx="2608760" cy="2024726"/>
          </a:xfrm>
          <a:prstGeom prst="rect">
            <a:avLst/>
          </a:prstGeom>
          <a:noFill/>
          <a:ln w="28575">
            <a:solidFill>
              <a:srgbClr val="7ABC3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228285" y="3941567"/>
            <a:ext cx="8362144" cy="1776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chemeClr val="tx1"/>
                </a:solidFill>
                <a:latin typeface="Comic Sans MS" pitchFamily="66" charset="0"/>
              </a:rPr>
              <a:t>Никогда никуда не ходи с незнакомыми </a:t>
            </a: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людьми, если </a:t>
            </a:r>
            <a:r>
              <a:rPr lang="ru-RU" dirty="0">
                <a:solidFill>
                  <a:schemeClr val="tx1"/>
                </a:solidFill>
                <a:latin typeface="Comic Sans MS" pitchFamily="66" charset="0"/>
              </a:rPr>
              <a:t>кто-то пытается </a:t>
            </a: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тебя увести, то вырывайся </a:t>
            </a:r>
            <a:r>
              <a:rPr lang="ru-RU" dirty="0">
                <a:solidFill>
                  <a:schemeClr val="tx1"/>
                </a:solidFill>
                <a:latin typeface="Comic Sans MS" pitchFamily="66" charset="0"/>
              </a:rPr>
              <a:t>и </a:t>
            </a: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громко кричи!</a:t>
            </a:r>
            <a:endParaRPr lang="ru-RU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4" name="Стрелка вправо с вырезом 13">
            <a:hlinkClick r:id="" action="ppaction://hlinkshowjump?jump=nextslide"/>
          </p:cNvPr>
          <p:cNvSpPr/>
          <p:nvPr/>
        </p:nvSpPr>
        <p:spPr>
          <a:xfrm>
            <a:off x="8295622" y="337220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55576" y="337220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Comic Sans MS" panose="030F0702030302020204" pitchFamily="66" charset="0"/>
              </a:rPr>
              <a:t>Какая ситуация изображена на картинках?</a:t>
            </a:r>
            <a:br>
              <a:rPr lang="ru-RU" sz="2800" dirty="0" smtClean="0">
                <a:latin typeface="Comic Sans MS" panose="030F0702030302020204" pitchFamily="66" charset="0"/>
              </a:rPr>
            </a:br>
            <a:r>
              <a:rPr lang="ru-RU" sz="2800" dirty="0" smtClean="0">
                <a:latin typeface="Comic Sans MS" panose="030F0702030302020204" pitchFamily="66" charset="0"/>
              </a:rPr>
              <a:t>Что нужно делать, если попал в неё?</a:t>
            </a:r>
            <a:endParaRPr lang="ru-RU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0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19089" y="49188"/>
            <a:ext cx="8229600" cy="73647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Помни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!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823" y="857672"/>
            <a:ext cx="4042792" cy="1296144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Никогда не гуляй с наступлением темноты </a:t>
            </a:r>
          </a:p>
        </p:txBody>
      </p:sp>
      <p:pic>
        <p:nvPicPr>
          <p:cNvPr id="15365" name="Picture 5" descr="Копия (2)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23" y="2929508"/>
            <a:ext cx="3425081" cy="2587666"/>
          </a:xfrm>
          <a:prstGeom prst="rect">
            <a:avLst/>
          </a:prstGeom>
          <a:noFill/>
          <a:ln w="28575">
            <a:solidFill>
              <a:srgbClr val="7ABC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Копия (2)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80533"/>
            <a:ext cx="3528962" cy="2565135"/>
          </a:xfrm>
          <a:prstGeom prst="rect">
            <a:avLst/>
          </a:prstGeom>
          <a:noFill/>
          <a:ln w="28575">
            <a:solidFill>
              <a:srgbClr val="7ABC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3480017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Если видишь подозрительных лиц, быстро проходи мимо, не обращая на них внимания.</a:t>
            </a:r>
          </a:p>
        </p:txBody>
      </p:sp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95622" y="337220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91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uiExpand="1" build="p"/>
      <p:bldP spid="2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04129" y="10469"/>
            <a:ext cx="8229600" cy="9525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Помни!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697553"/>
            <a:ext cx="8713788" cy="1897063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ru-RU" b="1" dirty="0" smtClean="0">
                <a:latin typeface="Comic Sans MS" pitchFamily="66" charset="0"/>
              </a:rPr>
              <a:t>А если в лифте незнакомец,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В лифт не заходи!</a:t>
            </a:r>
          </a:p>
          <a:p>
            <a:pPr algn="ctr">
              <a:buFontTx/>
              <a:buNone/>
            </a:pPr>
            <a:r>
              <a:rPr lang="ru-RU" b="1" dirty="0" smtClean="0">
                <a:latin typeface="Comic Sans MS" pitchFamily="66" charset="0"/>
              </a:rPr>
              <a:t>А по лестнице иди.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21508" name="Picture 4" descr="Копия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22" y="1048560"/>
            <a:ext cx="3448563" cy="2500313"/>
          </a:xfrm>
          <a:prstGeom prst="rect">
            <a:avLst/>
          </a:prstGeom>
          <a:noFill/>
          <a:ln w="28575">
            <a:solidFill>
              <a:srgbClr val="7ABC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Копия (2)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57011"/>
            <a:ext cx="3456186" cy="2510896"/>
          </a:xfrm>
          <a:prstGeom prst="rect">
            <a:avLst/>
          </a:prstGeom>
          <a:noFill/>
          <a:ln w="28575">
            <a:solidFill>
              <a:srgbClr val="7ABC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 вправо с вырезом 6">
            <a:hlinkClick r:id="" action="ppaction://hlinkshowjump?jump=nextslide"/>
          </p:cNvPr>
          <p:cNvSpPr/>
          <p:nvPr/>
        </p:nvSpPr>
        <p:spPr>
          <a:xfrm>
            <a:off x="8295622" y="337220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64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9829"/>
            <a:ext cx="4464496" cy="9525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Comic Sans MS" pitchFamily="66" charset="0"/>
              </a:rPr>
              <a:t>       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Помни!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3728" y="913284"/>
            <a:ext cx="6851104" cy="3771635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Если квартира твоя высоко </a:t>
            </a:r>
          </a:p>
          <a:p>
            <a:pPr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И добираться домой нелегко, </a:t>
            </a:r>
          </a:p>
          <a:p>
            <a:pPr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Пользуйся лифтом, но только учти: </a:t>
            </a:r>
          </a:p>
          <a:p>
            <a:pPr>
              <a:buFontTx/>
              <a:buNone/>
            </a:pP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В лифт с незнакомыми - не заходи!</a:t>
            </a:r>
          </a:p>
          <a:p>
            <a:pPr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Могут обидеть тебя, напугать... </a:t>
            </a:r>
          </a:p>
          <a:p>
            <a:pPr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Можешь серьёзно, мой друг, пострадать...</a:t>
            </a:r>
          </a:p>
          <a:p>
            <a:pPr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Будь осторожней, всегда берегись</a:t>
            </a:r>
          </a:p>
          <a:p>
            <a:pPr>
              <a:buFontTx/>
              <a:buNone/>
            </a:pP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И с незнакомцами в лифт не садись!</a:t>
            </a:r>
          </a:p>
        </p:txBody>
      </p:sp>
      <p:pic>
        <p:nvPicPr>
          <p:cNvPr id="3074" name="Picture 2" descr="http://www.babybezpeka.org.ua/uploaded/image/img/stranger_lift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489348"/>
            <a:ext cx="1856997" cy="303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8295622" y="337220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9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uiExpand="1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0"/>
            <a:ext cx="5472608" cy="85767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Помни!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03357"/>
            <a:ext cx="8964488" cy="1378479"/>
          </a:xfrm>
        </p:spPr>
        <p:txBody>
          <a:bodyPr>
            <a:normAutofit fontScale="92500"/>
          </a:bodyPr>
          <a:lstStyle/>
          <a:p>
            <a:pPr algn="ctr">
              <a:buFontTx/>
              <a:buNone/>
            </a:pPr>
            <a:r>
              <a:rPr lang="ru-RU" dirty="0">
                <a:latin typeface="Comic Sans MS" pitchFamily="66" charset="0"/>
              </a:rPr>
              <a:t>	</a:t>
            </a:r>
            <a:r>
              <a:rPr lang="ru-RU" b="1" dirty="0">
                <a:latin typeface="Comic Sans MS" pitchFamily="66" charset="0"/>
              </a:rPr>
              <a:t>Не принимай никаких приглашений незнакомца и не садись к нему в машину.</a:t>
            </a:r>
          </a:p>
        </p:txBody>
      </p:sp>
      <p:pic>
        <p:nvPicPr>
          <p:cNvPr id="1026" name="Picture 2" descr="http://mypresentation.ru/documents/71d0adeb56c91613221f52b46aed338e/img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9712" y="841276"/>
            <a:ext cx="5328592" cy="3572579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295622" y="337220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43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67744" y="3338736"/>
            <a:ext cx="4691286" cy="2376264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Осторожней будьте,</a:t>
            </a:r>
          </a:p>
          <a:p>
            <a:pPr algn="ctr">
              <a:buFontTx/>
              <a:buNone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Милые ребята:</a:t>
            </a:r>
          </a:p>
          <a:p>
            <a:pPr algn="ctr">
              <a:buFontTx/>
              <a:buNone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Незнакомым людям</a:t>
            </a:r>
          </a:p>
          <a:p>
            <a:pPr algn="ctr">
              <a:buFontTx/>
              <a:buNone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Доверять не надо!</a:t>
            </a:r>
          </a:p>
        </p:txBody>
      </p:sp>
      <p:pic>
        <p:nvPicPr>
          <p:cNvPr id="6146" name="Picture 2" descr="https://img.labirint.ru/images/comments_pic/1307/0_05e545987b0cec74645b367ae2f7e1bf_1360782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9228"/>
            <a:ext cx="2240031" cy="2986708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mommyish.com/wp-content/uploads/2014/05/shutterstock_1028428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9228"/>
            <a:ext cx="2933658" cy="2376264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igry-pochemuchek.ru/uploads/goods/thumbs/width_520/LgTm0s6h_N7UlHSpLu_XsefP6SkHVat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9228"/>
            <a:ext cx="2218697" cy="2986708"/>
          </a:xfrm>
          <a:prstGeom prst="rect">
            <a:avLst/>
          </a:prstGeom>
          <a:noFill/>
          <a:ln w="28575">
            <a:solidFill>
              <a:srgbClr val="7ABC3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230857" y="5305772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7ABC3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79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81236"/>
            <a:ext cx="752475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92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88024" y="1849388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anose="030F0702030302020204" pitchFamily="66" charset="0"/>
              </a:rPr>
              <a:t>Олимпийские игры </a:t>
            </a:r>
            <a:endParaRPr lang="ru-RU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641476"/>
            <a:ext cx="3254931" cy="183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40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481236"/>
            <a:ext cx="3816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mic Sans MS" panose="030F0702030302020204" pitchFamily="66" charset="0"/>
              </a:rPr>
              <a:t>Определим цель нашего урока с помощью опорных слов: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2713484"/>
            <a:ext cx="5472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omic Sans MS" panose="030F0702030302020204" pitchFamily="66" charset="0"/>
              </a:rPr>
              <a:t>Мы познакомимся с…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omic Sans MS" panose="030F0702030302020204" pitchFamily="66" charset="0"/>
              </a:rPr>
              <a:t>Мы узнаем…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omic Sans MS" panose="030F0702030302020204" pitchFamily="66" charset="0"/>
              </a:rPr>
              <a:t>Мы вспомним…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omic Sans MS" panose="030F0702030302020204" pitchFamily="66" charset="0"/>
              </a:rPr>
              <a:t>Мы сможем поразмышлять…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18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104" y="553244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omic Sans MS" panose="030F0702030302020204" pitchFamily="66" charset="0"/>
              </a:rPr>
              <a:t>План урока: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9992" y="1201316"/>
            <a:ext cx="42484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Comic Sans MS" panose="030F0702030302020204" pitchFamily="66" charset="0"/>
              </a:rPr>
              <a:t>Узнать что такое олимпийские игры.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Comic Sans MS" panose="030F0702030302020204" pitchFamily="66" charset="0"/>
              </a:rPr>
              <a:t>Посмотреть видеофрагмент с историей создания олимпийских игр.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Comic Sans MS" panose="030F0702030302020204" pitchFamily="66" charset="0"/>
              </a:rPr>
              <a:t>Узнать информацию об олимпийский играх, которые проходили в Сочи в 2014 году.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err="1" smtClean="0">
                <a:latin typeface="Comic Sans MS" panose="030F0702030302020204" pitchFamily="66" charset="0"/>
              </a:rPr>
              <a:t>Подводем</a:t>
            </a:r>
            <a:r>
              <a:rPr lang="ru-RU" sz="2400" dirty="0" smtClean="0">
                <a:latin typeface="Comic Sans MS" panose="030F0702030302020204" pitchFamily="66" charset="0"/>
              </a:rPr>
              <a:t> итоги урока.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40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34533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3968" y="553244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anose="030F0702030302020204" pitchFamily="66" charset="0"/>
              </a:rPr>
              <a:t>Олимпийские игры-это…?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1787" y="1489348"/>
            <a:ext cx="5040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latin typeface="Comic Sans MS" panose="030F0702030302020204" pitchFamily="66" charset="0"/>
              </a:rPr>
              <a:t>Олимпийские </a:t>
            </a:r>
            <a:r>
              <a:rPr lang="ru-RU" sz="2400" u="sng" dirty="0" smtClean="0">
                <a:latin typeface="Comic Sans MS" panose="030F0702030302020204" pitchFamily="66" charset="0"/>
              </a:rPr>
              <a:t>игры </a:t>
            </a:r>
            <a:r>
              <a:rPr lang="ru-RU" sz="2400" dirty="0" smtClean="0">
                <a:latin typeface="Comic Sans MS" panose="030F0702030302020204" pitchFamily="66" charset="0"/>
              </a:rPr>
              <a:t>- </a:t>
            </a:r>
            <a:r>
              <a:rPr lang="ru-RU" sz="2400" dirty="0">
                <a:latin typeface="Comic Sans MS" panose="030F0702030302020204" pitchFamily="66" charset="0"/>
              </a:rPr>
              <a:t>это крупнейшие </a:t>
            </a:r>
            <a:r>
              <a:rPr lang="ru-RU" sz="2400" dirty="0" smtClean="0">
                <a:latin typeface="Comic Sans MS" panose="030F0702030302020204" pitchFamily="66" charset="0"/>
              </a:rPr>
              <a:t>международные </a:t>
            </a:r>
            <a:r>
              <a:rPr lang="ru-RU" sz="2400" dirty="0">
                <a:latin typeface="Comic Sans MS" panose="030F0702030302020204" pitchFamily="66" charset="0"/>
              </a:rPr>
              <a:t>комплексные </a:t>
            </a:r>
            <a:r>
              <a:rPr lang="ru-RU" sz="2400" dirty="0" smtClean="0">
                <a:latin typeface="Comic Sans MS" panose="030F0702030302020204" pitchFamily="66" charset="0"/>
              </a:rPr>
              <a:t>спортивные </a:t>
            </a:r>
            <a:r>
              <a:rPr lang="ru-RU" sz="2400" dirty="0">
                <a:latin typeface="Comic Sans MS" panose="030F0702030302020204" pitchFamily="66" charset="0"/>
              </a:rPr>
              <a:t>соревнования, которые проводятся каждые 4 года. В которых принимают участие наилучшие спортсмены из разных уголков мира. </a:t>
            </a:r>
          </a:p>
        </p:txBody>
      </p:sp>
    </p:spTree>
    <p:extLst>
      <p:ext uri="{BB962C8B-B14F-4D97-AF65-F5344CB8AC3E}">
        <p14:creationId xmlns:p14="http://schemas.microsoft.com/office/powerpoint/2010/main" val="3486345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697260"/>
            <a:ext cx="46085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Comic Sans MS" panose="030F0702030302020204" pitchFamily="66" charset="0"/>
              </a:rPr>
              <a:t>В честь кого названы </a:t>
            </a:r>
            <a:r>
              <a:rPr lang="ru-RU" sz="2000" dirty="0" smtClean="0">
                <a:latin typeface="Comic Sans MS" panose="030F0702030302020204" pitchFamily="66" charset="0"/>
              </a:rPr>
              <a:t>олимпийские </a:t>
            </a:r>
            <a:r>
              <a:rPr lang="ru-RU" sz="2000" dirty="0">
                <a:latin typeface="Comic Sans MS" panose="030F0702030302020204" pitchFamily="66" charset="0"/>
              </a:rPr>
              <a:t>игры?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Comic Sans MS" panose="030F0702030302020204" pitchFamily="66" charset="0"/>
              </a:rPr>
              <a:t>-За какой давней традицией наблюдают люди со всей планеты уже многие </a:t>
            </a:r>
            <a:r>
              <a:rPr lang="ru-RU" sz="2000" dirty="0" smtClean="0">
                <a:latin typeface="Comic Sans MS" panose="030F0702030302020204" pitchFamily="66" charset="0"/>
              </a:rPr>
              <a:t>десятилетия</a:t>
            </a:r>
            <a:r>
              <a:rPr lang="ru-RU" sz="2000" dirty="0">
                <a:latin typeface="Comic Sans MS" panose="030F0702030302020204" pitchFamily="66" charset="0"/>
              </a:rPr>
              <a:t>?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Comic Sans MS" panose="030F0702030302020204" pitchFamily="66" charset="0"/>
              </a:rPr>
              <a:t>-кто мог стать участником соревнований?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Comic Sans MS" panose="030F0702030302020204" pitchFamily="66" charset="0"/>
              </a:rPr>
              <a:t>-по каким </a:t>
            </a:r>
            <a:r>
              <a:rPr lang="ru-RU" sz="2000" dirty="0" smtClean="0">
                <a:latin typeface="Comic Sans MS" panose="030F0702030302020204" pitchFamily="66" charset="0"/>
              </a:rPr>
              <a:t>видам </a:t>
            </a:r>
            <a:r>
              <a:rPr lang="ru-RU" sz="2000" dirty="0">
                <a:latin typeface="Comic Sans MS" panose="030F0702030302020204" pitchFamily="66" charset="0"/>
              </a:rPr>
              <a:t>спорта </a:t>
            </a:r>
            <a:r>
              <a:rPr lang="ru-RU" sz="2000" dirty="0" smtClean="0">
                <a:latin typeface="Comic Sans MS" panose="030F0702030302020204" pitchFamily="66" charset="0"/>
              </a:rPr>
              <a:t>проводились </a:t>
            </a:r>
            <a:r>
              <a:rPr lang="ru-RU" sz="2000" dirty="0">
                <a:latin typeface="Comic Sans MS" panose="030F0702030302020204" pitchFamily="66" charset="0"/>
              </a:rPr>
              <a:t>соревнования в древней Греции</a:t>
            </a:r>
            <a:r>
              <a:rPr lang="ru-RU" sz="2000" dirty="0" smtClean="0">
                <a:latin typeface="Comic Sans MS" panose="030F0702030302020204" pitchFamily="66" charset="0"/>
              </a:rPr>
              <a:t>?</a:t>
            </a:r>
            <a:endParaRPr lang="ru-RU" sz="2000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latin typeface="Comic Sans MS" panose="030F0702030302020204" pitchFamily="66" charset="0"/>
              </a:rPr>
              <a:t>-</a:t>
            </a:r>
            <a:r>
              <a:rPr lang="ru-RU" sz="2000" dirty="0" smtClean="0">
                <a:latin typeface="Comic Sans MS" panose="030F0702030302020204" pitchFamily="66" charset="0"/>
              </a:rPr>
              <a:t>отменяли-ли </a:t>
            </a:r>
            <a:r>
              <a:rPr lang="ru-RU" sz="2000" dirty="0">
                <a:latin typeface="Comic Sans MS" panose="030F0702030302020204" pitchFamily="66" charset="0"/>
              </a:rPr>
              <a:t>олимпийские игры?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Comic Sans MS" panose="030F0702030302020204" pitchFamily="66" charset="0"/>
              </a:rPr>
              <a:t>-Чем награждали чемпионов в древней Греции?</a:t>
            </a:r>
          </a:p>
        </p:txBody>
      </p:sp>
    </p:spTree>
    <p:extLst>
      <p:ext uri="{BB962C8B-B14F-4D97-AF65-F5344CB8AC3E}">
        <p14:creationId xmlns:p14="http://schemas.microsoft.com/office/powerpoint/2010/main" val="4168225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34533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273324"/>
            <a:ext cx="5616624" cy="42124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553244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Символика (атрибуты) Олимпийских игр</a:t>
            </a:r>
            <a:endParaRPr lang="ru-RU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52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409228"/>
            <a:ext cx="5256584" cy="2453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084168" y="62525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Талисманы Олимпийских игр 2014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4812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леопард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92257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зайка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2" y="40922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Белый мишка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2998095"/>
            <a:ext cx="8244408" cy="2585323"/>
          </a:xfrm>
          <a:prstGeom prst="rect">
            <a:avLst/>
          </a:prstGeom>
          <a:gradFill>
            <a:gsLst>
              <a:gs pos="0">
                <a:schemeClr val="bg1"/>
              </a:gs>
              <a:gs pos="67000">
                <a:schemeClr val="bg1">
                  <a:alpha val="52000"/>
                </a:schemeClr>
              </a:gs>
              <a:gs pos="83000">
                <a:schemeClr val="accent3">
                  <a:lumMod val="20000"/>
                  <a:lumOff val="80000"/>
                  <a:alpha val="76000"/>
                </a:schemeClr>
              </a:gs>
              <a:gs pos="100000">
                <a:schemeClr val="accent3">
                  <a:lumMod val="20000"/>
                  <a:lumOff val="80000"/>
                  <a:alpha val="59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ru-RU" dirty="0"/>
              <a:t>Из финальных вариантов талисманы были окончательно выбраны 26 февраля 2011 года при голосовании в телешоу «</a:t>
            </a:r>
            <a:r>
              <a:rPr lang="ru-RU" dirty="0" err="1"/>
              <a:t>Талисмания</a:t>
            </a:r>
            <a:r>
              <a:rPr lang="ru-RU" dirty="0"/>
              <a:t>. Сочи 2014. Финал» на Первом </a:t>
            </a:r>
            <a:r>
              <a:rPr lang="ru-RU" dirty="0" smtClean="0"/>
              <a:t>канале. </a:t>
            </a:r>
            <a:r>
              <a:rPr lang="ru-RU" dirty="0"/>
              <a:t>Было сообщено об учёте 1,4 млн </a:t>
            </a:r>
            <a:r>
              <a:rPr lang="ru-RU" dirty="0" smtClean="0"/>
              <a:t>голосовавших. </a:t>
            </a:r>
            <a:r>
              <a:rPr lang="ru-RU" dirty="0"/>
              <a:t>Жюри объявило сразу трёх победителей, которые и стали </a:t>
            </a:r>
            <a:r>
              <a:rPr lang="ru-RU" dirty="0" smtClean="0"/>
              <a:t>талисманами:</a:t>
            </a:r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Леопард </a:t>
            </a:r>
            <a:r>
              <a:rPr lang="ru-RU" dirty="0"/>
              <a:t>(автор Вадим Пак, г. Находка) − 28,2 % голосов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Белый </a:t>
            </a:r>
            <a:r>
              <a:rPr lang="ru-RU" dirty="0" smtClean="0"/>
              <a:t>Мишка(автор </a:t>
            </a:r>
            <a:r>
              <a:rPr lang="ru-RU" dirty="0"/>
              <a:t>Олег Сердечный, г. Сочи) − 18,3 % голосов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Зайка </a:t>
            </a:r>
            <a:r>
              <a:rPr lang="ru-RU" dirty="0"/>
              <a:t>(автор Сильвия Петрова, деревня Новое </a:t>
            </a:r>
            <a:r>
              <a:rPr lang="ru-RU" dirty="0" err="1"/>
              <a:t>Буяново</a:t>
            </a:r>
            <a:r>
              <a:rPr lang="ru-RU" dirty="0"/>
              <a:t>, </a:t>
            </a:r>
            <a:r>
              <a:rPr lang="ru-RU" dirty="0" err="1"/>
              <a:t>Янтиковский</a:t>
            </a:r>
            <a:r>
              <a:rPr lang="ru-RU" dirty="0"/>
              <a:t> район, Чувашия) − 16,4 % голосов</a:t>
            </a:r>
          </a:p>
        </p:txBody>
      </p:sp>
    </p:spTree>
    <p:extLst>
      <p:ext uri="{BB962C8B-B14F-4D97-AF65-F5344CB8AC3E}">
        <p14:creationId xmlns:p14="http://schemas.microsoft.com/office/powerpoint/2010/main" val="1990593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34533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-18518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34533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0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34533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569468"/>
            <a:ext cx="4182152" cy="25599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337220"/>
            <a:ext cx="537723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7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34533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072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1292</TotalTime>
  <Words>534</Words>
  <Application>Microsoft Office PowerPoint</Application>
  <PresentationFormat>Экран (16:10)</PresentationFormat>
  <Paragraphs>82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Comic Sans MS</vt:lpstr>
      <vt:lpstr>Monotype Corsiva</vt:lpstr>
      <vt:lpstr>Тема Office</vt:lpstr>
      <vt:lpstr>Звонок в дверь.</vt:lpstr>
      <vt:lpstr>Если звонит телефон.</vt:lpstr>
      <vt:lpstr>Если звонит телефон.</vt:lpstr>
      <vt:lpstr>Презентация PowerPoint</vt:lpstr>
      <vt:lpstr>Помни!</vt:lpstr>
      <vt:lpstr>Помни!</vt:lpstr>
      <vt:lpstr>        Помни!</vt:lpstr>
      <vt:lpstr>Помни!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Опасные незнакомцы.Никифорова Н.В.</dc:title>
  <dc:creator>Наталья Никифорова</dc:creator>
  <cp:lastModifiedBy>Дмитрий</cp:lastModifiedBy>
  <cp:revision>140</cp:revision>
  <dcterms:created xsi:type="dcterms:W3CDTF">2017-12-24T16:16:52Z</dcterms:created>
  <dcterms:modified xsi:type="dcterms:W3CDTF">2024-02-04T19:31:40Z</dcterms:modified>
</cp:coreProperties>
</file>